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1" r:id="rId3"/>
    <p:sldId id="283" r:id="rId4"/>
    <p:sldId id="272" r:id="rId5"/>
    <p:sldId id="274" r:id="rId6"/>
    <p:sldId id="279" r:id="rId7"/>
    <p:sldId id="280" r:id="rId8"/>
    <p:sldId id="281" r:id="rId9"/>
    <p:sldId id="282" r:id="rId10"/>
    <p:sldId id="284" r:id="rId11"/>
    <p:sldId id="290" r:id="rId12"/>
    <p:sldId id="298" r:id="rId13"/>
    <p:sldId id="291" r:id="rId14"/>
    <p:sldId id="292" r:id="rId15"/>
    <p:sldId id="293" r:id="rId16"/>
    <p:sldId id="294" r:id="rId17"/>
    <p:sldId id="295" r:id="rId18"/>
    <p:sldId id="300" r:id="rId19"/>
    <p:sldId id="296" r:id="rId20"/>
    <p:sldId id="287" r:id="rId21"/>
    <p:sldId id="278" r:id="rId22"/>
    <p:sldId id="297" r:id="rId23"/>
    <p:sldId id="299" r:id="rId24"/>
    <p:sldId id="302" r:id="rId25"/>
    <p:sldId id="301" r:id="rId26"/>
    <p:sldId id="277" r:id="rId27"/>
    <p:sldId id="270" r:id="rId28"/>
    <p:sldId id="273" r:id="rId29"/>
    <p:sldId id="285" r:id="rId30"/>
    <p:sldId id="286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82139" autoAdjust="0"/>
  </p:normalViewPr>
  <p:slideViewPr>
    <p:cSldViewPr snapToGrid="0" showGuides="1">
      <p:cViewPr varScale="1">
        <p:scale>
          <a:sx n="93" d="100"/>
          <a:sy n="93" d="100"/>
        </p:scale>
        <p:origin x="1026" y="96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nskingdom.com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effectLst/>
                <a:latin typeface="Calibri" panose="020F0502020204030204" pitchFamily="34" charset="0"/>
              </a:rPr>
              <a:t>- Accidentally manually publish a feature branch instead of the main branch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Consistency and repeatability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(persisted)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Visibility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Security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Auditing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Notifications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for deployments; can be useful for other things like </a:t>
            </a:r>
            <a:r>
              <a:rPr lang="en-US" dirty="0" err="1"/>
              <a:t>cron</a:t>
            </a:r>
            <a:r>
              <a:rPr lang="en-US" dirty="0"/>
              <a:t> jobs or manually ran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4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Manually publishing scripts is like requiring your team to see a Magic Eye image</a:t>
            </a:r>
          </a:p>
          <a:p>
            <a:r>
              <a:rPr lang="en-US" dirty="0"/>
              <a:t>  - Not everyone can figure out how to do it</a:t>
            </a:r>
          </a:p>
          <a:p>
            <a:r>
              <a:rPr lang="en-US" dirty="0"/>
              <a:t>  - Even if they can, it often takes them a while (install dependencies,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32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Pipelines have their own drawbacks:</a:t>
            </a:r>
          </a:p>
          <a:p>
            <a:r>
              <a:rPr lang="en-US" dirty="0"/>
              <a:t>  - Sometimes MS updates their cloud agents and breaks something you depend on.</a:t>
            </a:r>
          </a:p>
          <a:p>
            <a:r>
              <a:rPr lang="en-US" dirty="0"/>
              <a:t>  - Actions sometimes get updated or deprecated and break your pipeline.</a:t>
            </a:r>
          </a:p>
          <a:p>
            <a:r>
              <a:rPr lang="en-US" dirty="0"/>
              <a:t>  - Email notifications for pipelines that were never approved after they expire.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6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@deadlydog</a:t>
            </a:r>
          </a:p>
          <a:p>
            <a:r>
              <a:rPr lang="en-US" dirty="0"/>
              <a:t>- Individual Contributor at iQmetrix</a:t>
            </a:r>
          </a:p>
          <a:p>
            <a:r>
              <a:rPr lang="en-US" dirty="0"/>
              <a:t>- Writing software for over 2 decades</a:t>
            </a:r>
          </a:p>
          <a:p>
            <a:r>
              <a:rPr lang="en-US" dirty="0"/>
              <a:t>- Blogging for over a decade: </a:t>
            </a:r>
            <a:r>
              <a:rPr lang="en-US" dirty="0">
                <a:hlinkClick r:id="rId3"/>
              </a:rPr>
              <a:t>https://blog.danskingdom.com</a:t>
            </a:r>
            <a:r>
              <a:rPr lang="en-US" dirty="0"/>
              <a:t> </a:t>
            </a:r>
          </a:p>
          <a:p>
            <a:r>
              <a:rPr lang="en-US" dirty="0"/>
              <a:t>- Passionate about automation and developer productivity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1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what my blog looks like now</a:t>
            </a:r>
          </a:p>
          <a:p>
            <a:r>
              <a:rPr lang="en-US" dirty="0"/>
              <a:t>- and before 2020</a:t>
            </a:r>
          </a:p>
          <a:p>
            <a:r>
              <a:rPr lang="en-US" dirty="0"/>
              <a:t>- If either look familiar, then you’ve likely visited my blog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Install the module with a single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- Don’t have to worry about where the script is stored. No tracking down a file share, GitHub gist, git repository, etc.</a:t>
            </a:r>
          </a:p>
          <a:p>
            <a:r>
              <a:rPr lang="en-US" dirty="0"/>
              <a:t>- Update to the latest version with a single command</a:t>
            </a:r>
          </a:p>
          <a:p>
            <a:r>
              <a:rPr lang="en-US" dirty="0"/>
              <a:t>  - Don’t have to inspect script contents to ensure you have the latest version</a:t>
            </a:r>
          </a:p>
          <a:p>
            <a:r>
              <a:rPr lang="en-US" dirty="0"/>
              <a:t>- Call the cmdlets without worrying about where the script’s file path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8098-084D-3A69-80C0-4D7EEB45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72AF9-097B-C1BF-6675-5EA01B86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AADB7-5F67-1BF8-C2F0-67A5654DE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Scripts that you find yourself using all of the time or commonly sharing. with others are good candidates to turn into a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DC7B-AB50-430F-BA54-7122CBBD9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update the version number in the module manifest .psd1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Someone files a bug for a use case you know you wrote a test for….. Oh, I forgot to run the tests before publishing the new version *facepalm*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Source control should be table stakes; allows you to see who made what changes when and why, and easily rollback if there are issues.</a:t>
            </a:r>
          </a:p>
          <a:p>
            <a:r>
              <a:rPr lang="en-US" dirty="0"/>
              <a:t>- Creating a git repo for every little script can be a lot of overhead, so create a General Scripts dumping ground repo, and move scripts into their own repo as they grow.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you forget to push your code up, it only exists on your local machine</a:t>
            </a:r>
          </a:p>
          <a:p>
            <a:r>
              <a:rPr lang="en-US" dirty="0"/>
              <a:t>- What if your hard drive dies, or your colleague wants to make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882758"/>
            <a:ext cx="11798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72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Stop manually publishing your PowerShell modules</a:t>
            </a:r>
            <a:endParaRPr lang="en-US" sz="7200" b="1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Daniel Schroeder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@deadlydog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2F12A-D749-3A28-7234-84DE8492A9E9}"/>
              </a:ext>
            </a:extLst>
          </p:cNvPr>
          <p:cNvSpPr txBox="1"/>
          <p:nvPr/>
        </p:nvSpPr>
        <p:spPr>
          <a:xfrm>
            <a:off x="227246" y="2938757"/>
            <a:ext cx="1179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rgbClr val="FFC000"/>
                </a:solidFill>
                <a:latin typeface="Space Grotesk" pitchFamily="2" charset="0"/>
                <a:cs typeface="Space Grotesk" pitchFamily="2" charset="0"/>
              </a:rPr>
              <a:t>Automate it in 2 minutes!</a:t>
            </a:r>
          </a:p>
        </p:txBody>
      </p:sp>
      <p:pic>
        <p:nvPicPr>
          <p:cNvPr id="29" name="Picture 28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D696F39C-935C-CEE1-18F8-7198B055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09" y="4756600"/>
            <a:ext cx="422043" cy="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B880-5B9B-761C-9A18-C88A75FC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93EAF7-78C3-6872-C51F-9E0FFEEE2AF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version number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4F94C3AF-B7AE-7CB0-44AD-4D64C871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713" y="1710228"/>
            <a:ext cx="5814573" cy="44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4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82D2-5CDA-E592-05D5-1DB9D3FF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9C6EE-ABC9-D187-A013-DE4C242B67A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tests</a:t>
            </a:r>
          </a:p>
        </p:txBody>
      </p:sp>
      <p:pic>
        <p:nvPicPr>
          <p:cNvPr id="3" name="Picture 2" descr="A person with a mustache and a hand on his head&#10;&#10;Description automatically generated">
            <a:extLst>
              <a:ext uri="{FF2B5EF4-FFF2-40B4-BE49-F238E27FC236}">
                <a16:creationId xmlns:a16="http://schemas.microsoft.com/office/drawing/2014/main" id="{8C80C8EF-9267-4C4D-5599-F31A18C6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057" y="1710228"/>
            <a:ext cx="7721885" cy="43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93B5-247C-8C9E-DD6E-EDD0E814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B926C-574D-3189-369A-CE06876FB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CFE25-0048-8902-068A-B32598B2B64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Let’s write a deployment script!</a:t>
            </a:r>
          </a:p>
        </p:txBody>
      </p:sp>
    </p:spTree>
    <p:extLst>
      <p:ext uri="{BB962C8B-B14F-4D97-AF65-F5344CB8AC3E}">
        <p14:creationId xmlns:p14="http://schemas.microsoft.com/office/powerpoint/2010/main" val="213313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2F13-A049-B1D0-047F-3C95D5648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A18D79-FDCC-4EF6-E26F-796945232E9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Don’t forget code reviews</a:t>
            </a:r>
          </a:p>
        </p:txBody>
      </p:sp>
      <p:pic>
        <p:nvPicPr>
          <p:cNvPr id="7" name="Picture 6" descr="A person in a tie holding a cup&#10;&#10;Description automatically generated">
            <a:extLst>
              <a:ext uri="{FF2B5EF4-FFF2-40B4-BE49-F238E27FC236}">
                <a16:creationId xmlns:a16="http://schemas.microsoft.com/office/drawing/2014/main" id="{E881BE10-8904-C955-48DC-ABB283DFC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710228"/>
            <a:ext cx="5200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8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4834-6AED-AA36-A67B-C34D7472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70F780-EE21-B803-76FB-816B7E46D65B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And source control</a:t>
            </a:r>
          </a:p>
        </p:txBody>
      </p:sp>
      <p:pic>
        <p:nvPicPr>
          <p:cNvPr id="7" name="Picture 6" descr="A cartoon of two people standing next to a easel&#10;&#10;Description automatically generated">
            <a:extLst>
              <a:ext uri="{FF2B5EF4-FFF2-40B4-BE49-F238E27FC236}">
                <a16:creationId xmlns:a16="http://schemas.microsoft.com/office/drawing/2014/main" id="{F1269379-571C-6ECE-BE60-05E4AF61D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46" y="1710228"/>
            <a:ext cx="5113107" cy="50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26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E46C-69D7-9627-17E7-EE4790D41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3C2DA-A543-F6C9-E825-F755D088322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Oh right, push code up</a:t>
            </a:r>
          </a:p>
        </p:txBody>
      </p:sp>
      <p:pic>
        <p:nvPicPr>
          <p:cNvPr id="3" name="Picture 2" descr="A sign with text and symbols&#10;&#10;Description automatically generated">
            <a:extLst>
              <a:ext uri="{FF2B5EF4-FFF2-40B4-BE49-F238E27FC236}">
                <a16:creationId xmlns:a16="http://schemas.microsoft.com/office/drawing/2014/main" id="{312824D0-DE1C-CE9C-3E1F-27F0716EB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999" y="1710228"/>
            <a:ext cx="7174001" cy="5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F068A-E932-B1A6-8DB9-94A6F90FB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B1EC6-493A-C17F-E433-0F370DAE426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 from the right branch</a:t>
            </a:r>
          </a:p>
        </p:txBody>
      </p:sp>
    </p:spTree>
    <p:extLst>
      <p:ext uri="{BB962C8B-B14F-4D97-AF65-F5344CB8AC3E}">
        <p14:creationId xmlns:p14="http://schemas.microsoft.com/office/powerpoint/2010/main" val="267557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B9572-4383-F8F1-BDD3-B5497B05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E89D87-5C71-8608-3C1E-416709B45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BC26-6018-B8AF-990B-2E242BF530F6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058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4D756-C6F5-F6A7-CEA9-D7EA109DF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A25FA-3E0F-D7EE-419F-2B783691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Separate the deployer from the code writer for audits (PCI, SOC,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CE5C8-309D-E57A-7F1D-BCD8B471C125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9660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30A5-85DC-B338-3BA3-9DC6157E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5A79F-8CD4-2FF2-37FE-2229F389A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39D17-1E3C-050A-07CE-F310676D8671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5744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069A7B-45CB-4A6A-C1D3-D70E7934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7" y="118611"/>
            <a:ext cx="9205645" cy="59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E055-3047-3C1F-2F12-34989E31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8FC1-9A80-CD8D-6243-78D0731B25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Forces good practices:</a:t>
            </a:r>
          </a:p>
          <a:p>
            <a:pPr lvl="1"/>
            <a:r>
              <a:rPr lang="en-US" sz="2800" dirty="0"/>
              <a:t>Version control</a:t>
            </a:r>
          </a:p>
          <a:p>
            <a:pPr lvl="1"/>
            <a:r>
              <a:rPr lang="en-US" sz="2800" dirty="0"/>
              <a:t>Enables branch policies for code reviews</a:t>
            </a:r>
          </a:p>
          <a:p>
            <a:pPr lvl="1"/>
            <a:r>
              <a:rPr lang="en-US" sz="2800" dirty="0"/>
              <a:t>Only push from the main branch by default</a:t>
            </a:r>
          </a:p>
          <a:p>
            <a:pPr lvl="1"/>
            <a:r>
              <a:rPr lang="en-US" sz="2800" dirty="0"/>
              <a:t>Code must be pushed to remote repo</a:t>
            </a:r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B496B-2C54-254B-EF07-E2BADF60102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</a:t>
            </a:r>
          </a:p>
        </p:txBody>
      </p:sp>
    </p:spTree>
    <p:extLst>
      <p:ext uri="{BB962C8B-B14F-4D97-AF65-F5344CB8AC3E}">
        <p14:creationId xmlns:p14="http://schemas.microsoft.com/office/powerpoint/2010/main" val="190073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a pipeline?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F26D3C-F264-4849-B07E-CC267A3A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" y="1748762"/>
            <a:ext cx="3623651" cy="2243213"/>
          </a:xfrm>
          <a:prstGeom prst="rect">
            <a:avLst/>
          </a:prstGeom>
        </p:spPr>
      </p:pic>
      <p:pic>
        <p:nvPicPr>
          <p:cNvPr id="3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F9CFC1EC-58FF-457C-8E4E-0A1F709A8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37" y="4131229"/>
            <a:ext cx="3163006" cy="210735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DAA085A-2980-4B3C-AB8A-EB86415CE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31" y="1748762"/>
            <a:ext cx="3646112" cy="2243213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366CD3E-9223-4564-9C3C-B22EBDE42B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59" y="4131228"/>
            <a:ext cx="4023127" cy="210735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4624E5-7505-4AD1-9025-8A8AD4E98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07" y="1732460"/>
            <a:ext cx="2151110" cy="23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8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EE5C-9D6F-6154-6B94-CD1BF5C8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401999-1DE5-4CFE-B367-8941870183CF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pipelines?</a:t>
            </a:r>
          </a:p>
        </p:txBody>
      </p:sp>
      <p:pic>
        <p:nvPicPr>
          <p:cNvPr id="3" name="Picture 2" descr="A colorful pattern of fish&#10;&#10;Description automatically generated with medium confidence">
            <a:extLst>
              <a:ext uri="{FF2B5EF4-FFF2-40B4-BE49-F238E27FC236}">
                <a16:creationId xmlns:a16="http://schemas.microsoft.com/office/drawing/2014/main" id="{399201CF-1A9B-6333-8A66-93082D16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91" y="1710228"/>
            <a:ext cx="6257818" cy="43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EA2EA-6CE4-5465-8CB7-17B6616B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7D349-C1EF-9A41-6B38-1D8B9964C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E18BE-238D-A88D-D946-51434F30E52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6616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78AB4-1519-F9EA-C911-669A706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063E5-A745-3163-89C9-022AF21A40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Let’s publish a new module!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C84C7-CCF6-1EA9-091E-D431B728D160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4458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8FD9-326F-95CF-5035-A98492B9D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AC9A9-A31C-931E-B5EB-0C600E671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Not all sunshine and rainbows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1A571-8720-7881-F533-27FE035E15B9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Pipelines aren’t perfect</a:t>
            </a:r>
          </a:p>
        </p:txBody>
      </p:sp>
    </p:spTree>
    <p:extLst>
      <p:ext uri="{BB962C8B-B14F-4D97-AF65-F5344CB8AC3E}">
        <p14:creationId xmlns:p14="http://schemas.microsoft.com/office/powerpoint/2010/main" val="2586065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A list of all the reasons why to use pipelines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45744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377269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73C81-28FB-79A8-18B9-AFBC57BD38DC}"/>
              </a:ext>
            </a:extLst>
          </p:cNvPr>
          <p:cNvSpPr txBox="1"/>
          <p:nvPr/>
        </p:nvSpPr>
        <p:spPr>
          <a:xfrm>
            <a:off x="8654453" y="3338315"/>
            <a:ext cx="308546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twitter.com/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github.com/</a:t>
            </a:r>
            <a:r>
              <a:rPr lang="en-US" sz="2400" dirty="0" err="1">
                <a:solidFill>
                  <a:schemeClr val="bg1"/>
                </a:solidFill>
              </a:rPr>
              <a:t>deadlydog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blog.danskingdom.com</a:t>
            </a:r>
          </a:p>
        </p:txBody>
      </p:sp>
      <p:pic>
        <p:nvPicPr>
          <p:cNvPr id="5" name="Picture 4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C2575A0D-5936-48E1-E3B5-E5CF9C7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411" y="3427775"/>
            <a:ext cx="422043" cy="347156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450F6B-D345-6875-57C0-CF5D8C8E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1" y="3880035"/>
            <a:ext cx="432042" cy="43204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5B35F094-B54F-D99C-D781-7E063469F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766" y="4312077"/>
            <a:ext cx="654461" cy="6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9EAED-464E-BBBF-03FD-FD2E1A0F0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6426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D0DE4-52D0-95BB-ACD9-6F835B5A0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BEAC13D-1FF6-4170-9602-5107DA581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7" y="983235"/>
            <a:ext cx="3371043" cy="5097016"/>
          </a:xfrm>
          <a:prstGeom prst="rect">
            <a:avLst/>
          </a:prstGeom>
        </p:spPr>
      </p:pic>
      <p:pic>
        <p:nvPicPr>
          <p:cNvPr id="3" name="Picture 2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2B5DF6D1-B647-4D5A-B894-8C19882ED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84" y="857250"/>
            <a:ext cx="6293874" cy="5143500"/>
          </a:xfrm>
          <a:prstGeom prst="rect">
            <a:avLst/>
          </a:prstGeom>
        </p:spPr>
      </p:pic>
      <p:pic>
        <p:nvPicPr>
          <p:cNvPr id="6" name="Picture 5" descr="A picture containing text, cat, orange, domestic cat&#10;&#10;Description automatically generated">
            <a:extLst>
              <a:ext uri="{FF2B5EF4-FFF2-40B4-BE49-F238E27FC236}">
                <a16:creationId xmlns:a16="http://schemas.microsoft.com/office/drawing/2014/main" id="{D231662B-1511-6511-B2E0-2F34AEB87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84" y="1009650"/>
            <a:ext cx="62938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5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99C14-7814-FF2B-2BDC-01C3A6C2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A286-9FE6-8AE3-CE62-106FD9CE0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433" y="2283221"/>
            <a:ext cx="5825448" cy="29486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iQmetrix’s purpose is to Create Great Experiences.</a:t>
            </a:r>
            <a:r>
              <a:rPr lang="en-US" dirty="0"/>
              <a:t> We aim to enrich the lives of our employees, our partners, our clients, and their customers by enabling a wireless retail experience that’s as human as our fundamental need for connection.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CB1D3-A72A-ACDF-6684-533C684EF2C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 iQmetrix</a:t>
            </a:r>
          </a:p>
        </p:txBody>
      </p:sp>
      <p:pic>
        <p:nvPicPr>
          <p:cNvPr id="3" name="Picture 2" descr="A blue logo with white text&#10;&#10;Description automatically generated">
            <a:extLst>
              <a:ext uri="{FF2B5EF4-FFF2-40B4-BE49-F238E27FC236}">
                <a16:creationId xmlns:a16="http://schemas.microsoft.com/office/drawing/2014/main" id="{C151A8A8-AB81-2E22-C5EF-07EFB406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81" y="1789167"/>
            <a:ext cx="5437643" cy="3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FD22-E98F-70CA-18D3-BF39E8651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erson taking a selfie&#10;&#10;Description automatically generated">
            <a:extLst>
              <a:ext uri="{FF2B5EF4-FFF2-40B4-BE49-F238E27FC236}">
                <a16:creationId xmlns:a16="http://schemas.microsoft.com/office/drawing/2014/main" id="{DD2F490F-415A-4E9D-A24D-1259C475564D}"/>
              </a:ext>
            </a:extLst>
          </p:cNvPr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8" y="1174730"/>
            <a:ext cx="2270209" cy="4035928"/>
          </a:xfrm>
          <a:prstGeom prst="rect">
            <a:avLst/>
          </a:prstGeom>
        </p:spPr>
      </p:pic>
      <p:pic>
        <p:nvPicPr>
          <p:cNvPr id="3" name="Picture 2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965B3FF7-D454-4AD7-ADC8-774EC2D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8" y="1308294"/>
            <a:ext cx="4481348" cy="3394961"/>
          </a:xfrm>
          <a:prstGeom prst="rect">
            <a:avLst/>
          </a:prstGeom>
        </p:spPr>
      </p:pic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7B57DEF-7B23-4A8E-8D9E-FB6291979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47" y="117473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4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33A2-6F34-8932-F248-31AA1280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CBFB47-1D4F-44A1-B779-04A7BD0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21" y="949717"/>
            <a:ext cx="36126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FAE55-A173-4273-9072-523EF7EEF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0" y="2027264"/>
            <a:ext cx="2949856" cy="317281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8A05A96-02A3-4DEE-A8C7-E5CE9C1E8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0" y="857250"/>
            <a:ext cx="37819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8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70BD-671B-7C56-3E87-0C764AEE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C9D930-DB32-4BCD-B28E-6F1931C34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5" y="1213902"/>
            <a:ext cx="4838700" cy="4676775"/>
          </a:xfrm>
          <a:prstGeom prst="rect">
            <a:avLst/>
          </a:prstGeom>
        </p:spPr>
      </p:pic>
      <p:pic>
        <p:nvPicPr>
          <p:cNvPr id="3" name="Content Placeholder 4" descr="Diagram, calendar, map&#10;&#10;Description automatically generated">
            <a:extLst>
              <a:ext uri="{FF2B5EF4-FFF2-40B4-BE49-F238E27FC236}">
                <a16:creationId xmlns:a16="http://schemas.microsoft.com/office/drawing/2014/main" id="{B4015913-31DB-42FF-8246-6A9498AE5588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56" y="865417"/>
            <a:ext cx="4020207" cy="5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C53EED-D8A2-EFE1-6513-7970D2E231E3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About Dan</a:t>
            </a:r>
            <a:endParaRPr lang="en-US" sz="48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EF7329-3337-805F-5F20-F359F447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4" y="1710227"/>
            <a:ext cx="11749814" cy="5064085"/>
          </a:xfrm>
          <a:prstGeom prst="rect">
            <a:avLst/>
          </a:prstGeom>
        </p:spPr>
      </p:pic>
      <p:pic>
        <p:nvPicPr>
          <p:cNvPr id="7" name="Picture 6" descr="A person holding a bunch of bread&#10;&#10;Description automatically generated">
            <a:extLst>
              <a:ext uri="{FF2B5EF4-FFF2-40B4-BE49-F238E27FC236}">
                <a16:creationId xmlns:a16="http://schemas.microsoft.com/office/drawing/2014/main" id="{C7EBCD32-A347-BB7A-1E36-DBAC45D4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91" y="454217"/>
            <a:ext cx="4261769" cy="31963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220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CD4-09DF-B23F-CBF2-F254C9DC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1" y="132848"/>
            <a:ext cx="11658357" cy="65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EC2B6-0BF3-92AB-33BF-A325DE86E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9" y="277937"/>
            <a:ext cx="11762950" cy="46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61DF6-1B2A-0591-F9CA-BB9C2A876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B782-B082-899C-610F-54151924D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Why use modules?</a:t>
            </a:r>
          </a:p>
          <a:p>
            <a:r>
              <a:rPr lang="en-US" sz="3200" dirty="0"/>
              <a:t>Why automate publishing?</a:t>
            </a:r>
          </a:p>
          <a:p>
            <a:r>
              <a:rPr lang="en-US" sz="3200" dirty="0"/>
              <a:t>How to automate publishing?</a:t>
            </a:r>
          </a:p>
          <a:p>
            <a:r>
              <a:rPr lang="en-US" sz="3200" dirty="0"/>
              <a:t>Demo</a:t>
            </a:r>
          </a:p>
          <a:p>
            <a:r>
              <a:rPr lang="en-US" sz="3200" dirty="0"/>
              <a:t>Wrap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D03D-3200-A84E-680B-7A414D0FBEDD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09090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9A058-DC31-3135-743D-2AE18E75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BD666-0C69-287F-8ED7-F79FAA8F4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6" y="1992194"/>
            <a:ext cx="3137706" cy="1562089"/>
          </a:xfrm>
        </p:spPr>
        <p:txBody>
          <a:bodyPr/>
          <a:lstStyle/>
          <a:p>
            <a:r>
              <a:rPr lang="en-US" sz="3200" dirty="0"/>
              <a:t>Easy to install</a:t>
            </a:r>
          </a:p>
          <a:p>
            <a:r>
              <a:rPr lang="en-US" sz="3200" dirty="0"/>
              <a:t>Easy to update</a:t>
            </a:r>
          </a:p>
          <a:p>
            <a:r>
              <a:rPr lang="en-US" sz="3200" dirty="0"/>
              <a:t>Easy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D1F64-1859-D24E-9D18-5F74B5907274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Why use modules?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EAF16D3-A363-BE46-AE3A-3C8713C15B3F}"/>
              </a:ext>
            </a:extLst>
          </p:cNvPr>
          <p:cNvSpPr txBox="1">
            <a:spLocks/>
          </p:cNvSpPr>
          <p:nvPr/>
        </p:nvSpPr>
        <p:spPr>
          <a:xfrm>
            <a:off x="4500082" y="1992193"/>
            <a:ext cx="6205591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Install-Module (Install-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FBBC95B-901B-75F3-EA59-3F05732E254D}"/>
              </a:ext>
            </a:extLst>
          </p:cNvPr>
          <p:cNvSpPr txBox="1">
            <a:spLocks/>
          </p:cNvSpPr>
          <p:nvPr/>
        </p:nvSpPr>
        <p:spPr>
          <a:xfrm>
            <a:off x="4500081" y="2531089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C000"/>
                </a:solidFill>
              </a:rPr>
              <a:t>Update-Module (Update-</a:t>
            </a:r>
            <a:r>
              <a:rPr lang="en-US" sz="3200" dirty="0" err="1">
                <a:solidFill>
                  <a:srgbClr val="FFC000"/>
                </a:solidFill>
              </a:rPr>
              <a:t>PSResource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649615-7441-09D3-CC11-A37C29025758}"/>
              </a:ext>
            </a:extLst>
          </p:cNvPr>
          <p:cNvSpPr txBox="1">
            <a:spLocks/>
          </p:cNvSpPr>
          <p:nvPr/>
        </p:nvSpPr>
        <p:spPr>
          <a:xfrm>
            <a:off x="4500081" y="3106408"/>
            <a:ext cx="6462445" cy="494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strike="sngStrike" dirty="0">
                <a:solidFill>
                  <a:srgbClr val="FFC000"/>
                </a:solidFill>
              </a:rPr>
              <a:t>&amp; C:\Some\Path\Script.ps1</a:t>
            </a:r>
          </a:p>
        </p:txBody>
      </p:sp>
    </p:spTree>
    <p:extLst>
      <p:ext uri="{BB962C8B-B14F-4D97-AF65-F5344CB8AC3E}">
        <p14:creationId xmlns:p14="http://schemas.microsoft.com/office/powerpoint/2010/main" val="349996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0EA5-FFB1-E956-E98D-6C34344D5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71C9D-52D7-FBBF-3522-AB344FAB3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1. Run commands in the terminal </a:t>
            </a:r>
          </a:p>
          <a:p>
            <a:pPr marL="0" indent="0">
              <a:buNone/>
            </a:pPr>
            <a:r>
              <a:rPr lang="en-US" sz="3200" dirty="0"/>
              <a:t>2. Put commands into a script </a:t>
            </a:r>
          </a:p>
          <a:p>
            <a:pPr marL="0" indent="0">
              <a:buNone/>
            </a:pPr>
            <a:r>
              <a:rPr lang="en-US" sz="3200" dirty="0"/>
              <a:t>3. Put Params on the script</a:t>
            </a:r>
          </a:p>
          <a:p>
            <a:pPr marL="0" indent="0">
              <a:buNone/>
            </a:pPr>
            <a:r>
              <a:rPr lang="en-US" sz="3200" dirty="0"/>
              <a:t>4. Turn the script into a module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Migrating from scripts to modules is an iterative process</a:t>
            </a:r>
          </a:p>
          <a:p>
            <a:r>
              <a:rPr lang="en-US" sz="3200" dirty="0"/>
              <a:t>Not every script needs to be a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122A9-923B-B454-32AE-4E07030D6FDE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Evolution to modules</a:t>
            </a:r>
          </a:p>
        </p:txBody>
      </p:sp>
    </p:spTree>
    <p:extLst>
      <p:ext uri="{BB962C8B-B14F-4D97-AF65-F5344CB8AC3E}">
        <p14:creationId xmlns:p14="http://schemas.microsoft.com/office/powerpoint/2010/main" val="30672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F4E3-7149-6E04-148D-B995E301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875F8-592E-DA54-AA8B-E4008B14E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3986576"/>
          </a:xfrm>
        </p:spPr>
        <p:txBody>
          <a:bodyPr/>
          <a:lstStyle/>
          <a:p>
            <a:r>
              <a:rPr lang="en-US" sz="3200" dirty="0"/>
              <a:t>Publish-Module (Publish-</a:t>
            </a:r>
            <a:r>
              <a:rPr lang="en-US" sz="3200" dirty="0" err="1"/>
              <a:t>PSResource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-Path C:\PathTo\MyModule –</a:t>
            </a:r>
            <a:r>
              <a:rPr lang="en-US" sz="2800" dirty="0" err="1"/>
              <a:t>NuGetApiKey</a:t>
            </a:r>
            <a:r>
              <a:rPr lang="en-US" sz="2800" dirty="0"/>
              <a:t> *****</a:t>
            </a:r>
          </a:p>
          <a:p>
            <a:pPr lvl="1"/>
            <a:r>
              <a:rPr lang="en-US" sz="2800" dirty="0"/>
              <a:t>-Repository </a:t>
            </a:r>
            <a:r>
              <a:rPr lang="en-US" sz="2800" dirty="0" err="1"/>
              <a:t>MyInternalPowerShellFeed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08A8F-9005-1B80-3CD9-C7B7C84024E7}"/>
              </a:ext>
            </a:extLst>
          </p:cNvPr>
          <p:cNvSpPr txBox="1"/>
          <p:nvPr/>
        </p:nvSpPr>
        <p:spPr>
          <a:xfrm>
            <a:off x="1411586" y="879231"/>
            <a:ext cx="936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pPr algn="l"/>
            <a:r>
              <a:rPr lang="en-US" sz="48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Publishing a module is easy</a:t>
            </a:r>
          </a:p>
        </p:txBody>
      </p:sp>
    </p:spTree>
    <p:extLst>
      <p:ext uri="{BB962C8B-B14F-4D97-AF65-F5344CB8AC3E}">
        <p14:creationId xmlns:p14="http://schemas.microsoft.com/office/powerpoint/2010/main" val="1594686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9628</TotalTime>
  <Words>779</Words>
  <Application>Microsoft Office PowerPoint</Application>
  <PresentationFormat>Widescreen</PresentationFormat>
  <Paragraphs>115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Dan Schroeder</cp:lastModifiedBy>
  <cp:revision>96</cp:revision>
  <dcterms:created xsi:type="dcterms:W3CDTF">2022-12-09T06:31:24Z</dcterms:created>
  <dcterms:modified xsi:type="dcterms:W3CDTF">2024-04-04T00:31:03Z</dcterms:modified>
  <cp:category/>
</cp:coreProperties>
</file>